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6" r:id="rId3"/>
    <p:sldId id="266" r:id="rId4"/>
    <p:sldId id="267" r:id="rId5"/>
    <p:sldId id="268" r:id="rId6"/>
    <p:sldId id="269" r:id="rId7"/>
    <p:sldId id="260" r:id="rId8"/>
    <p:sldId id="258" r:id="rId9"/>
    <p:sldId id="259" r:id="rId10"/>
    <p:sldId id="262" r:id="rId11"/>
    <p:sldId id="257" r:id="rId12"/>
    <p:sldId id="270" r:id="rId13"/>
    <p:sldId id="264" r:id="rId14"/>
    <p:sldId id="271" r:id="rId15"/>
    <p:sldId id="261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506" y="58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CCDF-B460-4B7E-9B3C-7377372A6683}" type="datetimeFigureOut">
              <a:rPr lang="it-IT" smtClean="0"/>
              <a:t>15/06/2015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BE8C-2E19-4B50-94EC-4A32B430F4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8257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CCDF-B460-4B7E-9B3C-7377372A6683}" type="datetimeFigureOut">
              <a:rPr lang="it-IT" smtClean="0"/>
              <a:t>15/06/2015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BE8C-2E19-4B50-94EC-4A32B430F4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1606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CCDF-B460-4B7E-9B3C-7377372A6683}" type="datetimeFigureOut">
              <a:rPr lang="it-IT" smtClean="0"/>
              <a:t>15/06/2015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BE8C-2E19-4B50-94EC-4A32B430F4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6372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F397E-2F45-4787-B1F0-073F64E53942}" type="slidenum">
              <a:rPr lang="en-US" altLang="it-IT">
                <a:solidFill>
                  <a:srgbClr val="000000"/>
                </a:solidFill>
              </a:rPr>
              <a:pPr/>
              <a:t>‹N›</a:t>
            </a:fld>
            <a:endParaRPr lang="en-US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5664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69779-2D87-4F4D-A4D0-A09E7D72237F}" type="slidenum">
              <a:rPr lang="en-US" altLang="it-IT">
                <a:solidFill>
                  <a:srgbClr val="000000"/>
                </a:solidFill>
              </a:rPr>
              <a:pPr/>
              <a:t>‹N›</a:t>
            </a:fld>
            <a:endParaRPr lang="en-US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310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CC8962-FC40-44E0-832B-DBDDF022F9F9}" type="slidenum">
              <a:rPr lang="en-US" altLang="it-IT">
                <a:solidFill>
                  <a:srgbClr val="000000"/>
                </a:solidFill>
              </a:rPr>
              <a:pPr/>
              <a:t>‹N›</a:t>
            </a:fld>
            <a:endParaRPr lang="en-US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242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FC2F7B-2FF2-45D3-86C3-337C139DFC69}" type="slidenum">
              <a:rPr lang="en-US" altLang="it-IT">
                <a:solidFill>
                  <a:srgbClr val="000000"/>
                </a:solidFill>
              </a:rPr>
              <a:pPr/>
              <a:t>‹N›</a:t>
            </a:fld>
            <a:endParaRPr lang="en-US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5845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>
              <a:solidFill>
                <a:srgbClr val="000000"/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>
              <a:solidFill>
                <a:srgbClr val="000000"/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3AB500-8C30-4571-9527-D75F670C20E8}" type="slidenum">
              <a:rPr lang="en-US" altLang="it-IT">
                <a:solidFill>
                  <a:srgbClr val="000000"/>
                </a:solidFill>
              </a:rPr>
              <a:pPr/>
              <a:t>‹N›</a:t>
            </a:fld>
            <a:endParaRPr lang="en-US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8178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>
              <a:solidFill>
                <a:srgbClr val="00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>
              <a:solidFill>
                <a:srgbClr val="0000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14016F-8BDE-4C32-B03D-6D6842A38E4D}" type="slidenum">
              <a:rPr lang="en-US" altLang="it-IT">
                <a:solidFill>
                  <a:srgbClr val="000000"/>
                </a:solidFill>
              </a:rPr>
              <a:pPr/>
              <a:t>‹N›</a:t>
            </a:fld>
            <a:endParaRPr lang="en-US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4781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>
              <a:solidFill>
                <a:srgbClr val="000000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>
              <a:solidFill>
                <a:srgbClr val="00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85FF3-D519-45F2-B05C-9238A1D96F48}" type="slidenum">
              <a:rPr lang="en-US" altLang="it-IT">
                <a:solidFill>
                  <a:srgbClr val="000000"/>
                </a:solidFill>
              </a:rPr>
              <a:pPr/>
              <a:t>‹N›</a:t>
            </a:fld>
            <a:endParaRPr lang="en-US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4022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7E034-603C-45F2-8DAE-1C40937F3C1D}" type="slidenum">
              <a:rPr lang="en-US" altLang="it-IT">
                <a:solidFill>
                  <a:srgbClr val="000000"/>
                </a:solidFill>
              </a:rPr>
              <a:pPr/>
              <a:t>‹N›</a:t>
            </a:fld>
            <a:endParaRPr lang="en-US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333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CCDF-B460-4B7E-9B3C-7377372A6683}" type="datetimeFigureOut">
              <a:rPr lang="it-IT" smtClean="0"/>
              <a:t>15/06/2015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BE8C-2E19-4B50-94EC-4A32B430F4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19483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8528F-67AA-49DE-8EC5-03FE03B3432F}" type="slidenum">
              <a:rPr lang="en-US" altLang="it-IT">
                <a:solidFill>
                  <a:srgbClr val="000000"/>
                </a:solidFill>
              </a:rPr>
              <a:pPr/>
              <a:t>‹N›</a:t>
            </a:fld>
            <a:endParaRPr lang="en-US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3567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C97D5-A1E5-4C1F-A986-29E09ED3B46F}" type="slidenum">
              <a:rPr lang="en-US" altLang="it-IT">
                <a:solidFill>
                  <a:srgbClr val="000000"/>
                </a:solidFill>
              </a:rPr>
              <a:pPr/>
              <a:t>‹N›</a:t>
            </a:fld>
            <a:endParaRPr lang="en-US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0704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BB5B6E-3EB9-4848-A267-CA05C627C067}" type="slidenum">
              <a:rPr lang="en-US" altLang="it-IT">
                <a:solidFill>
                  <a:srgbClr val="000000"/>
                </a:solidFill>
              </a:rPr>
              <a:pPr/>
              <a:t>‹N›</a:t>
            </a:fld>
            <a:endParaRPr lang="en-US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997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CCDF-B460-4B7E-9B3C-7377372A6683}" type="datetimeFigureOut">
              <a:rPr lang="it-IT" smtClean="0"/>
              <a:t>15/06/2015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BE8C-2E19-4B50-94EC-4A32B430F4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0890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CCDF-B460-4B7E-9B3C-7377372A6683}" type="datetimeFigureOut">
              <a:rPr lang="it-IT" smtClean="0"/>
              <a:t>15/06/2015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BE8C-2E19-4B50-94EC-4A32B430F4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7204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CCDF-B460-4B7E-9B3C-7377372A6683}" type="datetimeFigureOut">
              <a:rPr lang="it-IT" smtClean="0"/>
              <a:t>15/06/2015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BE8C-2E19-4B50-94EC-4A32B430F4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1762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CCDF-B460-4B7E-9B3C-7377372A6683}" type="datetimeFigureOut">
              <a:rPr lang="it-IT" smtClean="0"/>
              <a:t>15/06/2015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BE8C-2E19-4B50-94EC-4A32B430F4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9870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CCDF-B460-4B7E-9B3C-7377372A6683}" type="datetimeFigureOut">
              <a:rPr lang="it-IT" smtClean="0"/>
              <a:t>15/06/2015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BE8C-2E19-4B50-94EC-4A32B430F4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1779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CCDF-B460-4B7E-9B3C-7377372A6683}" type="datetimeFigureOut">
              <a:rPr lang="it-IT" smtClean="0"/>
              <a:t>15/06/2015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BE8C-2E19-4B50-94EC-4A32B430F4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0804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CCDF-B460-4B7E-9B3C-7377372A6683}" type="datetimeFigureOut">
              <a:rPr lang="it-IT" smtClean="0"/>
              <a:t>15/06/2015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BE8C-2E19-4B50-94EC-4A32B430F4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4577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7CCDF-B460-4B7E-9B3C-7377372A6683}" type="datetimeFigureOut">
              <a:rPr lang="it-IT" smtClean="0"/>
              <a:t>15/06/2015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7BE8C-2E19-4B50-94EC-4A32B430F4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9771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>
                <a:gamma/>
                <a:shade val="35686"/>
                <a:invGamma/>
              </a:schemeClr>
            </a:gs>
            <a:gs pos="50000">
              <a:schemeClr val="accent2"/>
            </a:gs>
            <a:gs pos="100000">
              <a:schemeClr val="accent2">
                <a:gamma/>
                <a:shade val="3568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smtClean="0"/>
              <a:t>Fare clic per modificare gli stili del testo dello schema</a:t>
            </a:r>
          </a:p>
          <a:p>
            <a:pPr lvl="1"/>
            <a:r>
              <a:rPr lang="en-US" altLang="it-IT" smtClean="0"/>
              <a:t>Secondo livello</a:t>
            </a:r>
          </a:p>
          <a:p>
            <a:pPr lvl="2"/>
            <a:r>
              <a:rPr lang="en-US" altLang="it-IT" smtClean="0"/>
              <a:t>Terzo livello</a:t>
            </a:r>
          </a:p>
          <a:p>
            <a:pPr lvl="3"/>
            <a:r>
              <a:rPr lang="en-US" altLang="it-IT" smtClean="0"/>
              <a:t>Quarto livello</a:t>
            </a:r>
          </a:p>
          <a:p>
            <a:pPr lvl="4"/>
            <a:r>
              <a:rPr lang="en-US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it-I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it-IT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7F50ACC-08F1-419A-8A1D-E999C050836C}" type="slidenum">
              <a:rPr lang="en-US" altLang="it-IT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en-US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04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4.png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doctexpp\lezioni\bologna%20&amp;%20beirut\outc.avi" TargetMode="Externa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Nucleosynthesis with HIRES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Oscar Straniero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31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it-IT" baseline="30000" dirty="0" smtClean="0"/>
              <a:t>14</a:t>
            </a:r>
            <a:r>
              <a:rPr lang="it-IT" dirty="0" smtClean="0"/>
              <a:t>N/</a:t>
            </a:r>
            <a:r>
              <a:rPr lang="it-IT" baseline="30000" dirty="0" smtClean="0"/>
              <a:t>15</a:t>
            </a:r>
            <a:r>
              <a:rPr lang="it-IT" dirty="0" smtClean="0"/>
              <a:t>N in Carbon Stars (MW)</a:t>
            </a:r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924670" y="2468835"/>
            <a:ext cx="5676900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321667"/>
            <a:ext cx="4536504" cy="4420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5004048" y="5991671"/>
            <a:ext cx="2526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 smtClean="0"/>
              <a:t>Hedrosa</a:t>
            </a:r>
            <a:r>
              <a:rPr lang="it-IT" sz="2400" dirty="0" smtClean="0"/>
              <a:t> et al 2013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99239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44624"/>
            <a:ext cx="7772400" cy="875184"/>
          </a:xfrm>
        </p:spPr>
        <p:txBody>
          <a:bodyPr/>
          <a:lstStyle/>
          <a:p>
            <a:r>
              <a:rPr lang="it-IT" dirty="0" smtClean="0"/>
              <a:t>A&gt;60</a:t>
            </a:r>
            <a:r>
              <a:rPr lang="it-IT" dirty="0" smtClean="0"/>
              <a:t>: processi r, s and p</a:t>
            </a:r>
            <a:endParaRPr lang="it-I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82101"/>
            <a:ext cx="5362575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 rot="16200000">
            <a:off x="-232744" y="1034261"/>
            <a:ext cx="1453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i="1" dirty="0" err="1"/>
              <a:t>n</a:t>
            </a:r>
            <a:r>
              <a:rPr lang="it-IT" sz="1600" b="1" i="1" dirty="0" err="1" smtClean="0"/>
              <a:t>eutron</a:t>
            </a:r>
            <a:r>
              <a:rPr lang="it-IT" sz="1600" b="1" i="1" dirty="0" smtClean="0"/>
              <a:t> </a:t>
            </a:r>
            <a:r>
              <a:rPr lang="it-IT" sz="1600" b="1" i="1" dirty="0" err="1" smtClean="0"/>
              <a:t>magic</a:t>
            </a:r>
            <a:endParaRPr lang="it-IT" sz="1600" b="1" i="1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51" y="4293097"/>
            <a:ext cx="7871711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6763499" y="378904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Roederer</a:t>
            </a:r>
            <a:r>
              <a:rPr lang="it-IT" dirty="0" smtClean="0"/>
              <a:t> et al. 2008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709944" y="1519624"/>
            <a:ext cx="332655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r</a:t>
            </a:r>
            <a:r>
              <a:rPr lang="it-IT" dirty="0" smtClean="0"/>
              <a:t>: CC </a:t>
            </a:r>
            <a:r>
              <a:rPr lang="it-IT" dirty="0" err="1" smtClean="0"/>
              <a:t>SNe</a:t>
            </a:r>
            <a:r>
              <a:rPr lang="it-IT" dirty="0" smtClean="0"/>
              <a:t> or NS </a:t>
            </a:r>
            <a:r>
              <a:rPr lang="it-IT" dirty="0" err="1" smtClean="0"/>
              <a:t>mergers</a:t>
            </a:r>
            <a:r>
              <a:rPr lang="it-IT" dirty="0" smtClean="0"/>
              <a:t> (</a:t>
            </a:r>
            <a:r>
              <a:rPr lang="it-IT" b="1" dirty="0" smtClean="0">
                <a:solidFill>
                  <a:srgbClr val="FF0000"/>
                </a:solidFill>
              </a:rPr>
              <a:t>?</a:t>
            </a:r>
            <a:r>
              <a:rPr lang="it-IT" dirty="0" smtClean="0"/>
              <a:t>)</a:t>
            </a:r>
          </a:p>
          <a:p>
            <a:r>
              <a:rPr lang="it-IT" dirty="0"/>
              <a:t>s</a:t>
            </a:r>
            <a:r>
              <a:rPr lang="it-IT" dirty="0" smtClean="0"/>
              <a:t> </a:t>
            </a:r>
            <a:r>
              <a:rPr lang="it-IT" dirty="0" err="1" smtClean="0"/>
              <a:t>weak</a:t>
            </a:r>
            <a:r>
              <a:rPr lang="it-IT" dirty="0" smtClean="0"/>
              <a:t>: massive </a:t>
            </a:r>
            <a:r>
              <a:rPr lang="it-IT" dirty="0" err="1" smtClean="0"/>
              <a:t>stars</a:t>
            </a:r>
            <a:r>
              <a:rPr lang="it-IT" dirty="0" smtClean="0"/>
              <a:t> (He or C, </a:t>
            </a:r>
            <a:r>
              <a:rPr lang="it-IT" b="1" dirty="0" smtClean="0">
                <a:solidFill>
                  <a:srgbClr val="FF0000"/>
                </a:solidFill>
              </a:rPr>
              <a:t>?</a:t>
            </a:r>
            <a:r>
              <a:rPr lang="it-IT" dirty="0" smtClean="0"/>
              <a:t>)</a:t>
            </a:r>
          </a:p>
          <a:p>
            <a:r>
              <a:rPr lang="it-IT" dirty="0"/>
              <a:t>s</a:t>
            </a:r>
            <a:r>
              <a:rPr lang="it-IT" dirty="0" smtClean="0"/>
              <a:t> </a:t>
            </a:r>
            <a:r>
              <a:rPr lang="it-IT" dirty="0" err="1" smtClean="0"/>
              <a:t>main</a:t>
            </a:r>
            <a:r>
              <a:rPr lang="it-IT" dirty="0" smtClean="0"/>
              <a:t>/strong: </a:t>
            </a:r>
            <a:r>
              <a:rPr lang="it-IT" dirty="0" err="1" smtClean="0"/>
              <a:t>low</a:t>
            </a:r>
            <a:r>
              <a:rPr lang="it-IT" dirty="0"/>
              <a:t>-</a:t>
            </a:r>
            <a:r>
              <a:rPr lang="it-IT" dirty="0" smtClean="0"/>
              <a:t>mass AGB </a:t>
            </a:r>
          </a:p>
          <a:p>
            <a:r>
              <a:rPr lang="it-IT" dirty="0"/>
              <a:t> </a:t>
            </a:r>
            <a:r>
              <a:rPr lang="it-IT" dirty="0" smtClean="0"/>
              <a:t>  (straniero 1995, gallino 1997)</a:t>
            </a:r>
          </a:p>
          <a:p>
            <a:r>
              <a:rPr lang="it-IT" dirty="0"/>
              <a:t>p</a:t>
            </a:r>
            <a:r>
              <a:rPr lang="it-IT" dirty="0" smtClean="0"/>
              <a:t>: </a:t>
            </a:r>
            <a:r>
              <a:rPr lang="it-IT" dirty="0" err="1" smtClean="0"/>
              <a:t>Supernovae</a:t>
            </a:r>
            <a:r>
              <a:rPr lang="it-IT" dirty="0" smtClean="0"/>
              <a:t> (</a:t>
            </a:r>
            <a:r>
              <a:rPr lang="it-IT" b="1" dirty="0" smtClean="0">
                <a:solidFill>
                  <a:srgbClr val="FF0000"/>
                </a:solidFill>
              </a:rPr>
              <a:t>?</a:t>
            </a:r>
            <a:r>
              <a:rPr lang="it-IT" dirty="0" smtClean="0"/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882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4724400" cy="762000"/>
          </a:xfrm>
        </p:spPr>
        <p:txBody>
          <a:bodyPr/>
          <a:lstStyle/>
          <a:p>
            <a:r>
              <a:rPr lang="en-US" altLang="it-IT" sz="4000">
                <a:solidFill>
                  <a:srgbClr val="FFFF00"/>
                </a:solidFill>
                <a:latin typeface="Comic Sans MS" pitchFamily="66" charset="0"/>
              </a:rPr>
              <a:t>Eu from s-process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486400" y="4572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it-IT" sz="2400">
                <a:solidFill>
                  <a:srgbClr val="D9FFFF"/>
                </a:solidFill>
                <a:latin typeface="Comic Sans MS" pitchFamily="66" charset="0"/>
              </a:rPr>
              <a:t>[Eu/Fe]=1.2 (AGB tip)</a:t>
            </a:r>
          </a:p>
        </p:txBody>
      </p:sp>
      <p:grpSp>
        <p:nvGrpSpPr>
          <p:cNvPr id="13358" name="Group 46"/>
          <p:cNvGrpSpPr>
            <a:grpSpLocks/>
          </p:cNvGrpSpPr>
          <p:nvPr/>
        </p:nvGrpSpPr>
        <p:grpSpPr bwMode="auto">
          <a:xfrm>
            <a:off x="152400" y="3733800"/>
            <a:ext cx="6400800" cy="1089025"/>
            <a:chOff x="192" y="2352"/>
            <a:chExt cx="4032" cy="686"/>
          </a:xfrm>
        </p:grpSpPr>
        <p:graphicFrame>
          <p:nvGraphicFramePr>
            <p:cNvPr id="13351" name="Object 39"/>
            <p:cNvGraphicFramePr>
              <a:graphicFrameLocks noChangeAspect="1"/>
            </p:cNvGraphicFramePr>
            <p:nvPr/>
          </p:nvGraphicFramePr>
          <p:xfrm>
            <a:off x="192" y="2352"/>
            <a:ext cx="2640" cy="6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7" name="Equation" r:id="rId3" imgW="1612800" imgH="419040" progId="Equation.3">
                    <p:embed/>
                  </p:oleObj>
                </mc:Choice>
                <mc:Fallback>
                  <p:oleObj name="Equation" r:id="rId3" imgW="161280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" y="2352"/>
                          <a:ext cx="2640" cy="686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57150" cmpd="thinThick">
                          <a:solidFill>
                            <a:srgbClr val="FFCC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52" name="Text Box 40"/>
            <p:cNvSpPr txBox="1">
              <a:spLocks noChangeArrowheads="1"/>
            </p:cNvSpPr>
            <p:nvPr/>
          </p:nvSpPr>
          <p:spPr bwMode="auto">
            <a:xfrm>
              <a:off x="3360" y="2410"/>
              <a:ext cx="86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it-IT" sz="2400">
                  <a:solidFill>
                    <a:srgbClr val="D9FFFF"/>
                  </a:solidFill>
                  <a:latin typeface="Comic Sans MS" pitchFamily="66" charset="0"/>
                </a:rPr>
                <a:t>AGB tip (model)</a:t>
              </a:r>
            </a:p>
          </p:txBody>
        </p:sp>
        <p:sp>
          <p:nvSpPr>
            <p:cNvPr id="13353" name="AutoShape 41"/>
            <p:cNvSpPr>
              <a:spLocks noChangeArrowheads="1"/>
            </p:cNvSpPr>
            <p:nvPr/>
          </p:nvSpPr>
          <p:spPr bwMode="auto">
            <a:xfrm>
              <a:off x="2928" y="2592"/>
              <a:ext cx="384" cy="192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rgbClr val="D9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it-IT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3361" name="Group 49"/>
          <p:cNvGrpSpPr>
            <a:grpSpLocks/>
          </p:cNvGrpSpPr>
          <p:nvPr/>
        </p:nvGrpSpPr>
        <p:grpSpPr bwMode="auto">
          <a:xfrm>
            <a:off x="152400" y="3733800"/>
            <a:ext cx="8894763" cy="2743200"/>
            <a:chOff x="96" y="2352"/>
            <a:chExt cx="5603" cy="1728"/>
          </a:xfrm>
        </p:grpSpPr>
        <p:grpSp>
          <p:nvGrpSpPr>
            <p:cNvPr id="13359" name="Group 47"/>
            <p:cNvGrpSpPr>
              <a:grpSpLocks/>
            </p:cNvGrpSpPr>
            <p:nvPr/>
          </p:nvGrpSpPr>
          <p:grpSpPr bwMode="auto">
            <a:xfrm>
              <a:off x="96" y="3363"/>
              <a:ext cx="4032" cy="640"/>
              <a:chOff x="192" y="3363"/>
              <a:chExt cx="4032" cy="640"/>
            </a:xfrm>
          </p:grpSpPr>
          <p:sp>
            <p:nvSpPr>
              <p:cNvPr id="13355" name="Text Box 43"/>
              <p:cNvSpPr txBox="1">
                <a:spLocks noChangeArrowheads="1"/>
              </p:cNvSpPr>
              <p:nvPr/>
            </p:nvSpPr>
            <p:spPr bwMode="auto">
              <a:xfrm>
                <a:off x="192" y="3363"/>
                <a:ext cx="2640" cy="640"/>
              </a:xfrm>
              <a:prstGeom prst="rect">
                <a:avLst/>
              </a:prstGeom>
              <a:solidFill>
                <a:schemeClr val="bg1"/>
              </a:solidFill>
              <a:ln w="57150" cmpd="thinThick">
                <a:solidFill>
                  <a:srgbClr val="FFCC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it-IT" sz="2400" b="1" dirty="0" smtClean="0">
                    <a:solidFill>
                      <a:srgbClr val="000000"/>
                    </a:solidFill>
                  </a:rPr>
                  <a:t>LP625-44            </a:t>
                </a:r>
                <a:r>
                  <a:rPr lang="en-US" altLang="it-IT" sz="2400" b="1" i="1" dirty="0" smtClean="0">
                    <a:solidFill>
                      <a:srgbClr val="000000"/>
                    </a:solidFill>
                  </a:rPr>
                  <a:t>f=0.60±0.05</a:t>
                </a:r>
              </a:p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it-IT" sz="2400" b="1" dirty="0" smtClean="0">
                    <a:solidFill>
                      <a:srgbClr val="000000"/>
                    </a:solidFill>
                  </a:rPr>
                  <a:t>CS31062-50       </a:t>
                </a:r>
                <a:r>
                  <a:rPr lang="en-US" altLang="it-IT" sz="2400" b="1" i="1" dirty="0" smtClean="0">
                    <a:solidFill>
                      <a:srgbClr val="000000"/>
                    </a:solidFill>
                  </a:rPr>
                  <a:t>f=0.55±0.05</a:t>
                </a:r>
              </a:p>
            </p:txBody>
          </p:sp>
          <p:sp>
            <p:nvSpPr>
              <p:cNvPr id="13356" name="AutoShape 44"/>
              <p:cNvSpPr>
                <a:spLocks noChangeArrowheads="1"/>
              </p:cNvSpPr>
              <p:nvPr/>
            </p:nvSpPr>
            <p:spPr bwMode="auto">
              <a:xfrm>
                <a:off x="2928" y="3600"/>
                <a:ext cx="384" cy="192"/>
              </a:xfrm>
              <a:prstGeom prst="leftArrow">
                <a:avLst>
                  <a:gd name="adj1" fmla="val 50000"/>
                  <a:gd name="adj2" fmla="val 50000"/>
                </a:avLst>
              </a:prstGeom>
              <a:solidFill>
                <a:srgbClr val="D9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it-IT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357" name="Text Box 45"/>
              <p:cNvSpPr txBox="1">
                <a:spLocks noChangeArrowheads="1"/>
              </p:cNvSpPr>
              <p:nvPr/>
            </p:nvSpPr>
            <p:spPr bwMode="auto">
              <a:xfrm>
                <a:off x="3360" y="3418"/>
                <a:ext cx="864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it-IT" sz="2400">
                    <a:solidFill>
                      <a:srgbClr val="D9FFFF"/>
                    </a:solidFill>
                    <a:latin typeface="Comic Sans MS" pitchFamily="66" charset="0"/>
                  </a:rPr>
                  <a:t>Aoki et al. 2003</a:t>
                </a:r>
              </a:p>
            </p:txBody>
          </p:sp>
        </p:grpSp>
        <p:pic>
          <p:nvPicPr>
            <p:cNvPr id="13360" name="Picture 4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15" r="7251"/>
            <a:stretch>
              <a:fillRect/>
            </a:stretch>
          </p:blipFill>
          <p:spPr bwMode="auto">
            <a:xfrm>
              <a:off x="4128" y="2352"/>
              <a:ext cx="1571" cy="17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3363" name="Group 51"/>
          <p:cNvGrpSpPr>
            <a:grpSpLocks/>
          </p:cNvGrpSpPr>
          <p:nvPr/>
        </p:nvGrpSpPr>
        <p:grpSpPr bwMode="auto">
          <a:xfrm>
            <a:off x="152400" y="1295400"/>
            <a:ext cx="8020050" cy="1905000"/>
            <a:chOff x="96" y="816"/>
            <a:chExt cx="5052" cy="1200"/>
          </a:xfrm>
        </p:grpSpPr>
        <p:grpSp>
          <p:nvGrpSpPr>
            <p:cNvPr id="13350" name="Group 38"/>
            <p:cNvGrpSpPr>
              <a:grpSpLocks/>
            </p:cNvGrpSpPr>
            <p:nvPr/>
          </p:nvGrpSpPr>
          <p:grpSpPr bwMode="auto">
            <a:xfrm>
              <a:off x="96" y="816"/>
              <a:ext cx="3120" cy="1200"/>
              <a:chOff x="48" y="1728"/>
              <a:chExt cx="3120" cy="1200"/>
            </a:xfrm>
          </p:grpSpPr>
          <p:sp>
            <p:nvSpPr>
              <p:cNvPr id="13317" name="Rectangle 5"/>
              <p:cNvSpPr>
                <a:spLocks noChangeArrowheads="1"/>
              </p:cNvSpPr>
              <p:nvPr/>
            </p:nvSpPr>
            <p:spPr bwMode="auto">
              <a:xfrm>
                <a:off x="1104" y="2160"/>
                <a:ext cx="336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it-IT" sz="2400">
                    <a:solidFill>
                      <a:srgbClr val="000000"/>
                    </a:solidFill>
                  </a:rPr>
                  <a:t>151</a:t>
                </a:r>
              </a:p>
            </p:txBody>
          </p:sp>
          <p:sp>
            <p:nvSpPr>
              <p:cNvPr id="13318" name="Rectangle 6"/>
              <p:cNvSpPr>
                <a:spLocks noChangeArrowheads="1"/>
              </p:cNvSpPr>
              <p:nvPr/>
            </p:nvSpPr>
            <p:spPr bwMode="auto">
              <a:xfrm>
                <a:off x="1632" y="2160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38100" cmpd="dbl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it-IT" sz="2400">
                    <a:solidFill>
                      <a:srgbClr val="000000"/>
                    </a:solidFill>
                  </a:rPr>
                  <a:t>152</a:t>
                </a:r>
              </a:p>
            </p:txBody>
          </p:sp>
          <p:sp>
            <p:nvSpPr>
              <p:cNvPr id="13319" name="Rectangle 7"/>
              <p:cNvSpPr>
                <a:spLocks noChangeArrowheads="1"/>
              </p:cNvSpPr>
              <p:nvPr/>
            </p:nvSpPr>
            <p:spPr bwMode="auto">
              <a:xfrm>
                <a:off x="2160" y="2160"/>
                <a:ext cx="336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it-IT" sz="2400">
                    <a:solidFill>
                      <a:srgbClr val="000000"/>
                    </a:solidFill>
                  </a:rPr>
                  <a:t>153</a:t>
                </a:r>
              </a:p>
            </p:txBody>
          </p:sp>
          <p:sp>
            <p:nvSpPr>
              <p:cNvPr id="13320" name="Rectangle 8"/>
              <p:cNvSpPr>
                <a:spLocks noChangeArrowheads="1"/>
              </p:cNvSpPr>
              <p:nvPr/>
            </p:nvSpPr>
            <p:spPr bwMode="auto">
              <a:xfrm>
                <a:off x="1104" y="1728"/>
                <a:ext cx="336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it-IT" sz="2400">
                    <a:solidFill>
                      <a:srgbClr val="000000"/>
                    </a:solidFill>
                  </a:rPr>
                  <a:t>152</a:t>
                </a:r>
              </a:p>
            </p:txBody>
          </p:sp>
          <p:sp>
            <p:nvSpPr>
              <p:cNvPr id="13321" name="Rectangle 9"/>
              <p:cNvSpPr>
                <a:spLocks noChangeArrowheads="1"/>
              </p:cNvSpPr>
              <p:nvPr/>
            </p:nvSpPr>
            <p:spPr bwMode="auto">
              <a:xfrm>
                <a:off x="1632" y="1728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it-IT" sz="2400">
                    <a:solidFill>
                      <a:srgbClr val="000000"/>
                    </a:solidFill>
                  </a:rPr>
                  <a:t>153</a:t>
                </a:r>
              </a:p>
            </p:txBody>
          </p:sp>
          <p:sp>
            <p:nvSpPr>
              <p:cNvPr id="13322" name="Rectangle 10"/>
              <p:cNvSpPr>
                <a:spLocks noChangeArrowheads="1"/>
              </p:cNvSpPr>
              <p:nvPr/>
            </p:nvSpPr>
            <p:spPr bwMode="auto">
              <a:xfrm>
                <a:off x="2160" y="1728"/>
                <a:ext cx="336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it-IT" sz="2400">
                    <a:solidFill>
                      <a:srgbClr val="000000"/>
                    </a:solidFill>
                  </a:rPr>
                  <a:t>154</a:t>
                </a:r>
              </a:p>
            </p:txBody>
          </p:sp>
          <p:sp>
            <p:nvSpPr>
              <p:cNvPr id="13323" name="Rectangle 11"/>
              <p:cNvSpPr>
                <a:spLocks noChangeArrowheads="1"/>
              </p:cNvSpPr>
              <p:nvPr/>
            </p:nvSpPr>
            <p:spPr bwMode="auto">
              <a:xfrm>
                <a:off x="1104" y="2592"/>
                <a:ext cx="336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it-IT" sz="2400">
                    <a:solidFill>
                      <a:srgbClr val="000000"/>
                    </a:solidFill>
                  </a:rPr>
                  <a:t>150</a:t>
                </a:r>
              </a:p>
            </p:txBody>
          </p:sp>
          <p:sp>
            <p:nvSpPr>
              <p:cNvPr id="13324" name="Rectangle 12"/>
              <p:cNvSpPr>
                <a:spLocks noChangeArrowheads="1"/>
              </p:cNvSpPr>
              <p:nvPr/>
            </p:nvSpPr>
            <p:spPr bwMode="auto">
              <a:xfrm>
                <a:off x="1632" y="2592"/>
                <a:ext cx="336" cy="33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it-IT" sz="2400">
                    <a:solidFill>
                      <a:srgbClr val="000000"/>
                    </a:solidFill>
                  </a:rPr>
                  <a:t>151</a:t>
                </a:r>
              </a:p>
            </p:txBody>
          </p:sp>
          <p:sp>
            <p:nvSpPr>
              <p:cNvPr id="13325" name="Rectangle 13"/>
              <p:cNvSpPr>
                <a:spLocks noChangeArrowheads="1"/>
              </p:cNvSpPr>
              <p:nvPr/>
            </p:nvSpPr>
            <p:spPr bwMode="auto">
              <a:xfrm>
                <a:off x="2160" y="2592"/>
                <a:ext cx="336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it-IT" sz="2400">
                    <a:solidFill>
                      <a:srgbClr val="000000"/>
                    </a:solidFill>
                  </a:rPr>
                  <a:t>152</a:t>
                </a:r>
              </a:p>
            </p:txBody>
          </p:sp>
          <p:sp>
            <p:nvSpPr>
              <p:cNvPr id="13326" name="Rectangle 14"/>
              <p:cNvSpPr>
                <a:spLocks noChangeArrowheads="1"/>
              </p:cNvSpPr>
              <p:nvPr/>
            </p:nvSpPr>
            <p:spPr bwMode="auto">
              <a:xfrm>
                <a:off x="2640" y="1728"/>
                <a:ext cx="336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it-IT" sz="2400">
                    <a:solidFill>
                      <a:srgbClr val="000000"/>
                    </a:solidFill>
                  </a:rPr>
                  <a:t>155</a:t>
                </a:r>
              </a:p>
            </p:txBody>
          </p:sp>
          <p:sp>
            <p:nvSpPr>
              <p:cNvPr id="13327" name="Rectangle 15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336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it-IT" sz="2400">
                    <a:solidFill>
                      <a:srgbClr val="000000"/>
                    </a:solidFill>
                  </a:rPr>
                  <a:t>149</a:t>
                </a:r>
              </a:p>
            </p:txBody>
          </p:sp>
          <p:sp>
            <p:nvSpPr>
              <p:cNvPr id="13329" name="Line 17"/>
              <p:cNvSpPr>
                <a:spLocks noChangeShapeType="1"/>
              </p:cNvSpPr>
              <p:nvPr/>
            </p:nvSpPr>
            <p:spPr bwMode="auto">
              <a:xfrm>
                <a:off x="912" y="2784"/>
                <a:ext cx="192" cy="0"/>
              </a:xfrm>
              <a:prstGeom prst="line">
                <a:avLst/>
              </a:prstGeom>
              <a:noFill/>
              <a:ln w="9525">
                <a:solidFill>
                  <a:srgbClr val="D9FF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it-IT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330" name="Line 18"/>
              <p:cNvSpPr>
                <a:spLocks noChangeShapeType="1"/>
              </p:cNvSpPr>
              <p:nvPr/>
            </p:nvSpPr>
            <p:spPr bwMode="auto">
              <a:xfrm>
                <a:off x="1440" y="2784"/>
                <a:ext cx="192" cy="0"/>
              </a:xfrm>
              <a:prstGeom prst="line">
                <a:avLst/>
              </a:prstGeom>
              <a:noFill/>
              <a:ln w="9525">
                <a:solidFill>
                  <a:srgbClr val="D9FF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it-IT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331" name="Line 19"/>
              <p:cNvSpPr>
                <a:spLocks noChangeShapeType="1"/>
              </p:cNvSpPr>
              <p:nvPr/>
            </p:nvSpPr>
            <p:spPr bwMode="auto">
              <a:xfrm>
                <a:off x="1968" y="2784"/>
                <a:ext cx="192" cy="0"/>
              </a:xfrm>
              <a:prstGeom prst="line">
                <a:avLst/>
              </a:prstGeom>
              <a:noFill/>
              <a:ln w="9525">
                <a:solidFill>
                  <a:srgbClr val="D9FF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it-IT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332" name="Line 20"/>
              <p:cNvSpPr>
                <a:spLocks noChangeShapeType="1"/>
              </p:cNvSpPr>
              <p:nvPr/>
            </p:nvSpPr>
            <p:spPr bwMode="auto">
              <a:xfrm>
                <a:off x="1440" y="2352"/>
                <a:ext cx="192" cy="0"/>
              </a:xfrm>
              <a:prstGeom prst="line">
                <a:avLst/>
              </a:prstGeom>
              <a:noFill/>
              <a:ln w="9525">
                <a:solidFill>
                  <a:srgbClr val="D9FF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it-IT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333" name="Line 21"/>
              <p:cNvSpPr>
                <a:spLocks noChangeShapeType="1"/>
              </p:cNvSpPr>
              <p:nvPr/>
            </p:nvSpPr>
            <p:spPr bwMode="auto">
              <a:xfrm>
                <a:off x="1968" y="2352"/>
                <a:ext cx="192" cy="0"/>
              </a:xfrm>
              <a:prstGeom prst="line">
                <a:avLst/>
              </a:prstGeom>
              <a:noFill/>
              <a:ln w="9525">
                <a:solidFill>
                  <a:srgbClr val="D9FF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it-IT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334" name="Line 22"/>
              <p:cNvSpPr>
                <a:spLocks noChangeShapeType="1"/>
              </p:cNvSpPr>
              <p:nvPr/>
            </p:nvSpPr>
            <p:spPr bwMode="auto">
              <a:xfrm>
                <a:off x="1440" y="1920"/>
                <a:ext cx="192" cy="0"/>
              </a:xfrm>
              <a:prstGeom prst="line">
                <a:avLst/>
              </a:prstGeom>
              <a:noFill/>
              <a:ln w="9525">
                <a:solidFill>
                  <a:srgbClr val="D9FF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it-IT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335" name="Line 23"/>
              <p:cNvSpPr>
                <a:spLocks noChangeShapeType="1"/>
              </p:cNvSpPr>
              <p:nvPr/>
            </p:nvSpPr>
            <p:spPr bwMode="auto">
              <a:xfrm>
                <a:off x="1968" y="1920"/>
                <a:ext cx="192" cy="0"/>
              </a:xfrm>
              <a:prstGeom prst="line">
                <a:avLst/>
              </a:prstGeom>
              <a:noFill/>
              <a:ln w="9525">
                <a:solidFill>
                  <a:srgbClr val="D9FF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it-IT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336" name="Line 24"/>
              <p:cNvSpPr>
                <a:spLocks noChangeShapeType="1"/>
              </p:cNvSpPr>
              <p:nvPr/>
            </p:nvSpPr>
            <p:spPr bwMode="auto">
              <a:xfrm>
                <a:off x="2496" y="1920"/>
                <a:ext cx="192" cy="0"/>
              </a:xfrm>
              <a:prstGeom prst="line">
                <a:avLst/>
              </a:prstGeom>
              <a:noFill/>
              <a:ln w="9525">
                <a:solidFill>
                  <a:srgbClr val="D9FF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it-IT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339" name="Line 27"/>
              <p:cNvSpPr>
                <a:spLocks noChangeShapeType="1"/>
              </p:cNvSpPr>
              <p:nvPr/>
            </p:nvSpPr>
            <p:spPr bwMode="auto">
              <a:xfrm>
                <a:off x="2496" y="2352"/>
                <a:ext cx="192" cy="0"/>
              </a:xfrm>
              <a:prstGeom prst="line">
                <a:avLst/>
              </a:prstGeom>
              <a:noFill/>
              <a:ln w="9525">
                <a:solidFill>
                  <a:srgbClr val="D9FF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it-IT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340" name="Line 28"/>
              <p:cNvSpPr>
                <a:spLocks noChangeShapeType="1"/>
              </p:cNvSpPr>
              <p:nvPr/>
            </p:nvSpPr>
            <p:spPr bwMode="auto">
              <a:xfrm>
                <a:off x="2496" y="2784"/>
                <a:ext cx="192" cy="0"/>
              </a:xfrm>
              <a:prstGeom prst="line">
                <a:avLst/>
              </a:prstGeom>
              <a:noFill/>
              <a:ln w="9525">
                <a:solidFill>
                  <a:srgbClr val="D9FF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it-IT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341" name="Line 29"/>
              <p:cNvSpPr>
                <a:spLocks noChangeShapeType="1"/>
              </p:cNvSpPr>
              <p:nvPr/>
            </p:nvSpPr>
            <p:spPr bwMode="auto">
              <a:xfrm>
                <a:off x="2976" y="1920"/>
                <a:ext cx="192" cy="0"/>
              </a:xfrm>
              <a:prstGeom prst="line">
                <a:avLst/>
              </a:prstGeom>
              <a:noFill/>
              <a:ln w="9525">
                <a:solidFill>
                  <a:srgbClr val="D9FF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it-IT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343" name="Line 31"/>
              <p:cNvSpPr>
                <a:spLocks noChangeShapeType="1"/>
              </p:cNvSpPr>
              <p:nvPr/>
            </p:nvSpPr>
            <p:spPr bwMode="auto">
              <a:xfrm flipH="1" flipV="1">
                <a:off x="1440" y="2496"/>
                <a:ext cx="192" cy="144"/>
              </a:xfrm>
              <a:prstGeom prst="line">
                <a:avLst/>
              </a:prstGeom>
              <a:noFill/>
              <a:ln w="9525">
                <a:solidFill>
                  <a:srgbClr val="D9FF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it-IT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344" name="Line 32"/>
              <p:cNvSpPr>
                <a:spLocks noChangeShapeType="1"/>
              </p:cNvSpPr>
              <p:nvPr/>
            </p:nvSpPr>
            <p:spPr bwMode="auto">
              <a:xfrm flipH="1" flipV="1">
                <a:off x="1440" y="2064"/>
                <a:ext cx="192" cy="144"/>
              </a:xfrm>
              <a:prstGeom prst="line">
                <a:avLst/>
              </a:prstGeom>
              <a:noFill/>
              <a:ln w="9525">
                <a:solidFill>
                  <a:srgbClr val="D9FF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it-IT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345" name="Line 33"/>
              <p:cNvSpPr>
                <a:spLocks noChangeShapeType="1"/>
              </p:cNvSpPr>
              <p:nvPr/>
            </p:nvSpPr>
            <p:spPr bwMode="auto">
              <a:xfrm>
                <a:off x="1968" y="2496"/>
                <a:ext cx="192" cy="144"/>
              </a:xfrm>
              <a:prstGeom prst="line">
                <a:avLst/>
              </a:prstGeom>
              <a:noFill/>
              <a:ln w="9525">
                <a:solidFill>
                  <a:srgbClr val="D9FF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it-IT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346" name="Line 34"/>
              <p:cNvSpPr>
                <a:spLocks noChangeShapeType="1"/>
              </p:cNvSpPr>
              <p:nvPr/>
            </p:nvSpPr>
            <p:spPr bwMode="auto">
              <a:xfrm>
                <a:off x="1968" y="2064"/>
                <a:ext cx="192" cy="144"/>
              </a:xfrm>
              <a:prstGeom prst="line">
                <a:avLst/>
              </a:prstGeom>
              <a:noFill/>
              <a:ln w="9525">
                <a:solidFill>
                  <a:srgbClr val="D9FF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it-IT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347" name="Text Box 35"/>
              <p:cNvSpPr txBox="1">
                <a:spLocks noChangeArrowheads="1"/>
              </p:cNvSpPr>
              <p:nvPr/>
            </p:nvSpPr>
            <p:spPr bwMode="auto">
              <a:xfrm>
                <a:off x="48" y="2592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it-IT" sz="2400">
                    <a:solidFill>
                      <a:srgbClr val="D9FFFF"/>
                    </a:solidFill>
                  </a:rPr>
                  <a:t>Sm</a:t>
                </a:r>
              </a:p>
            </p:txBody>
          </p:sp>
          <p:sp>
            <p:nvSpPr>
              <p:cNvPr id="13348" name="Text Box 36"/>
              <p:cNvSpPr txBox="1">
                <a:spLocks noChangeArrowheads="1"/>
              </p:cNvSpPr>
              <p:nvPr/>
            </p:nvSpPr>
            <p:spPr bwMode="auto">
              <a:xfrm>
                <a:off x="48" y="2160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it-IT" sz="2400">
                    <a:solidFill>
                      <a:srgbClr val="D9FFFF"/>
                    </a:solidFill>
                  </a:rPr>
                  <a:t>Eu</a:t>
                </a:r>
              </a:p>
            </p:txBody>
          </p:sp>
          <p:sp>
            <p:nvSpPr>
              <p:cNvPr id="13349" name="Text Box 37"/>
              <p:cNvSpPr txBox="1">
                <a:spLocks noChangeArrowheads="1"/>
              </p:cNvSpPr>
              <p:nvPr/>
            </p:nvSpPr>
            <p:spPr bwMode="auto">
              <a:xfrm>
                <a:off x="48" y="1728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it-IT" sz="2400">
                    <a:solidFill>
                      <a:srgbClr val="D9FFFF"/>
                    </a:solidFill>
                  </a:rPr>
                  <a:t>Gd</a:t>
                </a:r>
              </a:p>
            </p:txBody>
          </p:sp>
        </p:grpSp>
        <p:sp>
          <p:nvSpPr>
            <p:cNvPr id="13362" name="Text Box 50"/>
            <p:cNvSpPr txBox="1">
              <a:spLocks noChangeArrowheads="1"/>
            </p:cNvSpPr>
            <p:nvPr/>
          </p:nvSpPr>
          <p:spPr bwMode="auto">
            <a:xfrm>
              <a:off x="3552" y="1200"/>
              <a:ext cx="1596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it-IT" altLang="it-IT" sz="2400" baseline="30000" dirty="0" smtClean="0">
                  <a:solidFill>
                    <a:srgbClr val="D9FFFF"/>
                  </a:solidFill>
                  <a:latin typeface="Comic Sans MS" pitchFamily="66" charset="0"/>
                </a:rPr>
                <a:t>151</a:t>
              </a:r>
              <a:r>
                <a:rPr lang="it-IT" altLang="it-IT" sz="2400" dirty="0" smtClean="0">
                  <a:solidFill>
                    <a:srgbClr val="D9FFFF"/>
                  </a:solidFill>
                  <a:latin typeface="Comic Sans MS" pitchFamily="66" charset="0"/>
                </a:rPr>
                <a:t>Sm branching: </a:t>
              </a:r>
              <a:r>
                <a:rPr lang="en-US" altLang="it-IT" sz="2400" dirty="0" smtClean="0">
                  <a:solidFill>
                    <a:srgbClr val="D9FFFF"/>
                  </a:solidFill>
                  <a:latin typeface="Comic Sans MS" pitchFamily="66" charset="0"/>
                </a:rPr>
                <a:t>a </a:t>
              </a:r>
              <a:r>
                <a:rPr lang="en-US" altLang="it-IT" sz="2400" dirty="0">
                  <a:solidFill>
                    <a:srgbClr val="D9FFFF"/>
                  </a:solidFill>
                  <a:latin typeface="Comic Sans MS" pitchFamily="66" charset="0"/>
                </a:rPr>
                <a:t>thermometer</a:t>
              </a:r>
              <a:r>
                <a:rPr lang="it-IT" altLang="it-IT" sz="2400" dirty="0">
                  <a:solidFill>
                    <a:srgbClr val="D9FFFF"/>
                  </a:solidFill>
                  <a:latin typeface="Comic Sans MS" pitchFamily="66" charset="0"/>
                </a:rPr>
                <a:t> </a:t>
              </a:r>
              <a:endParaRPr lang="en-US" altLang="it-IT" sz="2400" dirty="0">
                <a:solidFill>
                  <a:srgbClr val="D9FFFF"/>
                </a:solidFill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4178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67944" y="274638"/>
            <a:ext cx="4618856" cy="63408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Xe, </a:t>
            </a:r>
            <a:r>
              <a:rPr lang="it-IT" dirty="0" err="1" smtClean="0"/>
              <a:t>Ba</a:t>
            </a:r>
            <a:endParaRPr lang="it-IT" dirty="0"/>
          </a:p>
        </p:txBody>
      </p:sp>
      <p:pic>
        <p:nvPicPr>
          <p:cNvPr id="4098" name="Picture 2" descr="https://cdn-assets.answersingenesis.org/img/articles/uncategorized/fig3-rs-processes.gif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4132769" cy="295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6135425" y="1196752"/>
            <a:ext cx="16049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Gallagher 2012</a:t>
            </a:r>
          </a:p>
          <a:p>
            <a:r>
              <a:rPr lang="it-IT" dirty="0" smtClean="0"/>
              <a:t>Subaru 8.2 m</a:t>
            </a:r>
          </a:p>
          <a:p>
            <a:r>
              <a:rPr lang="it-IT" dirty="0" smtClean="0"/>
              <a:t>R=90000</a:t>
            </a:r>
          </a:p>
          <a:p>
            <a:r>
              <a:rPr lang="it-IT" dirty="0" smtClean="0"/>
              <a:t>S/N=500</a:t>
            </a:r>
            <a:endParaRPr lang="it-IT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008" y="3573016"/>
            <a:ext cx="7010400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7794317"/>
              </p:ext>
            </p:extLst>
          </p:nvPr>
        </p:nvGraphicFramePr>
        <p:xfrm>
          <a:off x="5076056" y="2636912"/>
          <a:ext cx="3152950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zione" r:id="rId5" imgW="1257120" imgH="419040" progId="Equation.3">
                  <p:embed/>
                </p:oleObj>
              </mc:Choice>
              <mc:Fallback>
                <p:oleObj name="Equazione" r:id="rId5" imgW="12571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2636912"/>
                        <a:ext cx="3152950" cy="79208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57150" cmpd="thinThick">
                        <a:noFill/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316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66936"/>
          </a:xfrm>
        </p:spPr>
        <p:txBody>
          <a:bodyPr>
            <a:normAutofit fontScale="90000"/>
          </a:bodyPr>
          <a:lstStyle/>
          <a:p>
            <a:r>
              <a:rPr lang="it-IT" dirty="0" err="1" smtClean="0"/>
              <a:t>Nuclear</a:t>
            </a:r>
            <a:r>
              <a:rPr lang="it-IT" dirty="0" smtClean="0"/>
              <a:t> </a:t>
            </a:r>
            <a:r>
              <a:rPr lang="it-IT" dirty="0" err="1" smtClean="0"/>
              <a:t>astrophysics</a:t>
            </a:r>
            <a:r>
              <a:rPr lang="it-IT" dirty="0" smtClean="0"/>
              <a:t> </a:t>
            </a:r>
            <a:r>
              <a:rPr lang="it-IT" dirty="0" smtClean="0"/>
              <a:t>LAB in Italia.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384176"/>
            <a:ext cx="4186808" cy="2116832"/>
          </a:xfrm>
        </p:spPr>
        <p:txBody>
          <a:bodyPr>
            <a:normAutofit/>
          </a:bodyPr>
          <a:lstStyle/>
          <a:p>
            <a:r>
              <a:rPr lang="it-IT" sz="2400" dirty="0" smtClean="0"/>
              <a:t>LUNA (LNGS-INFN)</a:t>
            </a:r>
          </a:p>
          <a:p>
            <a:r>
              <a:rPr lang="it-IT" sz="2400" dirty="0" smtClean="0"/>
              <a:t>ERNA (</a:t>
            </a:r>
            <a:r>
              <a:rPr lang="it-IT" sz="2400" dirty="0" smtClean="0"/>
              <a:t>Università </a:t>
            </a:r>
            <a:r>
              <a:rPr lang="it-IT" sz="2400" dirty="0" smtClean="0"/>
              <a:t>Caserta)</a:t>
            </a:r>
          </a:p>
          <a:p>
            <a:r>
              <a:rPr lang="it-IT" sz="2400" dirty="0" smtClean="0"/>
              <a:t>ASFIN (LNS-INFN)</a:t>
            </a:r>
          </a:p>
          <a:p>
            <a:r>
              <a:rPr lang="it-IT" sz="2400" dirty="0" smtClean="0"/>
              <a:t>NTOF (CERN)</a:t>
            </a:r>
            <a:endParaRPr lang="it-IT" sz="2400" dirty="0"/>
          </a:p>
        </p:txBody>
      </p:sp>
      <p:pic>
        <p:nvPicPr>
          <p:cNvPr id="4" name="Picture 7" descr="cno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2" t="6466" r="3623" b="7037"/>
          <a:stretch/>
        </p:blipFill>
        <p:spPr bwMode="auto">
          <a:xfrm>
            <a:off x="3563888" y="4149080"/>
            <a:ext cx="5372735" cy="2040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958957"/>
            <a:ext cx="3404524" cy="1854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reccia a destra 5"/>
          <p:cNvSpPr/>
          <p:nvPr/>
        </p:nvSpPr>
        <p:spPr>
          <a:xfrm>
            <a:off x="4211960" y="2132856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5004048" y="1508591"/>
            <a:ext cx="400173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LUNA MV (2020)</a:t>
            </a:r>
          </a:p>
          <a:p>
            <a:r>
              <a:rPr lang="it-IT" sz="2400" dirty="0"/>
              <a:t>p</a:t>
            </a:r>
            <a:r>
              <a:rPr lang="it-IT" sz="2400" dirty="0" smtClean="0"/>
              <a:t>remiale 2012/13 (5 </a:t>
            </a:r>
            <a:r>
              <a:rPr lang="it-IT" sz="2400" dirty="0" err="1" smtClean="0"/>
              <a:t>Meu</a:t>
            </a:r>
            <a:r>
              <a:rPr lang="it-IT" sz="2400" dirty="0" smtClean="0"/>
              <a:t>):</a:t>
            </a:r>
          </a:p>
          <a:p>
            <a:r>
              <a:rPr lang="it-IT" sz="2400" dirty="0"/>
              <a:t>f</a:t>
            </a:r>
            <a:r>
              <a:rPr lang="it-IT" sz="2400" dirty="0" smtClean="0"/>
              <a:t>inanziato acceleratore 3.5 MV</a:t>
            </a:r>
          </a:p>
          <a:p>
            <a:r>
              <a:rPr lang="it-IT" sz="2400" dirty="0" smtClean="0"/>
              <a:t>Sorgenti neutroni,</a:t>
            </a:r>
          </a:p>
          <a:p>
            <a:r>
              <a:rPr lang="it-IT" sz="2400" dirty="0" smtClean="0"/>
              <a:t>12C+</a:t>
            </a:r>
            <a:r>
              <a:rPr lang="it-IT" sz="2400" dirty="0" smtClean="0">
                <a:latin typeface="Symbol" panose="05050102010706020507" pitchFamily="18" charset="2"/>
              </a:rPr>
              <a:t>a</a:t>
            </a:r>
            <a:r>
              <a:rPr lang="it-IT" sz="2400" dirty="0" smtClean="0"/>
              <a:t> e 12C+12C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16637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00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500"/>
            <a:ext cx="8496300" cy="669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Connettore 1 2"/>
          <p:cNvCxnSpPr/>
          <p:nvPr/>
        </p:nvCxnSpPr>
        <p:spPr>
          <a:xfrm>
            <a:off x="1371600" y="304800"/>
            <a:ext cx="0" cy="586740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ttangolo 4"/>
          <p:cNvSpPr/>
          <p:nvPr/>
        </p:nvSpPr>
        <p:spPr>
          <a:xfrm>
            <a:off x="2362200" y="487680"/>
            <a:ext cx="5867400" cy="167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057400" y="457200"/>
            <a:ext cx="2456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BBN </a:t>
            </a:r>
            <a:r>
              <a:rPr lang="en-US" sz="2400" b="1" dirty="0" smtClean="0">
                <a:solidFill>
                  <a:srgbClr val="FF0000"/>
                </a:solidFill>
              </a:rPr>
              <a:t>upper bound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15" name="Connettore 2 14"/>
          <p:cNvCxnSpPr>
            <a:stCxn id="8" idx="1"/>
          </p:cNvCxnSpPr>
          <p:nvPr/>
        </p:nvCxnSpPr>
        <p:spPr>
          <a:xfrm flipH="1">
            <a:off x="1447800" y="688033"/>
            <a:ext cx="609600" cy="7396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3938963" y="1066800"/>
            <a:ext cx="14712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b="1" dirty="0" smtClean="0">
                <a:solidFill>
                  <a:srgbClr val="FF0000"/>
                </a:solidFill>
              </a:rPr>
              <a:t>STARS</a:t>
            </a:r>
            <a:endParaRPr lang="en-US" sz="4000" b="1" dirty="0">
              <a:solidFill>
                <a:srgbClr val="FF0000"/>
              </a:solidFill>
            </a:endParaRPr>
          </a:p>
        </p:txBody>
      </p:sp>
      <p:cxnSp>
        <p:nvCxnSpPr>
          <p:cNvPr id="9" name="Connettore 2 8"/>
          <p:cNvCxnSpPr>
            <a:stCxn id="7" idx="1"/>
          </p:cNvCxnSpPr>
          <p:nvPr/>
        </p:nvCxnSpPr>
        <p:spPr>
          <a:xfrm flipH="1" flipV="1">
            <a:off x="1600200" y="1371600"/>
            <a:ext cx="2338763" cy="4914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>
            <a:off x="5410200" y="1464297"/>
            <a:ext cx="2971800" cy="5970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559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r>
              <a:rPr lang="it-IT" dirty="0" smtClean="0"/>
              <a:t>Cosa vogliamo capire?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003232" cy="1828800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I processi fisici che controllano la produzione (o la distruzione) dei nuclei.</a:t>
            </a:r>
          </a:p>
          <a:p>
            <a:r>
              <a:rPr lang="it-IT" dirty="0" smtClean="0"/>
              <a:t>Gli ambienti (Universo primordiale/Stelle) dove questi processi sono stati/sono/saranno attivi.</a:t>
            </a: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518864" y="35101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smtClean="0"/>
              <a:t>Cosa speriamo di imparare?</a:t>
            </a:r>
            <a:endParaRPr lang="it-IT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518864" y="4610547"/>
            <a:ext cx="8003232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L</a:t>
            </a:r>
            <a:r>
              <a:rPr lang="it-IT" dirty="0" smtClean="0"/>
              <a:t>’evoluzione chimica e i suoi tempi.  </a:t>
            </a:r>
          </a:p>
          <a:p>
            <a:r>
              <a:rPr lang="it-IT" dirty="0" smtClean="0"/>
              <a:t> Un sacco di fisica fondamentale, e.g., fisica nucleare e sub-nucleare, fisica stellare.</a:t>
            </a:r>
          </a:p>
        </p:txBody>
      </p:sp>
    </p:spTree>
    <p:extLst>
      <p:ext uri="{BB962C8B-B14F-4D97-AF65-F5344CB8AC3E}">
        <p14:creationId xmlns:p14="http://schemas.microsoft.com/office/powerpoint/2010/main" val="272039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it-IT" dirty="0" smtClean="0"/>
              <a:t>La </a:t>
            </a:r>
            <a:r>
              <a:rPr lang="it-IT" dirty="0" err="1" smtClean="0"/>
              <a:t>nucleosintesi</a:t>
            </a:r>
            <a:r>
              <a:rPr lang="it-IT" dirty="0" smtClean="0"/>
              <a:t> produce nuclei,  quindi «isotopi», non «elementi». Isotopi dello stesso elemento possono essere prodotti da stelle diverse o in diverse fasi evolutive. </a:t>
            </a:r>
          </a:p>
          <a:p>
            <a:r>
              <a:rPr lang="it-IT" dirty="0" smtClean="0"/>
              <a:t>Per comprendere la </a:t>
            </a:r>
            <a:r>
              <a:rPr lang="it-IT" dirty="0" err="1" smtClean="0"/>
              <a:t>nucleosintesi</a:t>
            </a:r>
            <a:r>
              <a:rPr lang="it-IT" dirty="0" smtClean="0"/>
              <a:t> non basta misurare le abbondanze elementali.</a:t>
            </a:r>
          </a:p>
          <a:p>
            <a:r>
              <a:rPr lang="it-IT" dirty="0" smtClean="0"/>
              <a:t>Solo per il sistema solare abbiamo una conoscenza dettagliata dei rapporti isotopici. </a:t>
            </a:r>
          </a:p>
          <a:p>
            <a:r>
              <a:rPr lang="it-IT" dirty="0" smtClean="0"/>
              <a:t>Per le stelle (ma anche per il mezzo diffuso) la composizione isotopica è in gran parte ignota, salvo rare eccezioni (spettroscopia grani </a:t>
            </a:r>
            <a:r>
              <a:rPr lang="it-IT" dirty="0" err="1" smtClean="0"/>
              <a:t>pre</a:t>
            </a:r>
            <a:r>
              <a:rPr lang="it-IT" dirty="0" smtClean="0"/>
              <a:t>-solari).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980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90872" y="4734272"/>
            <a:ext cx="8229600" cy="1143000"/>
          </a:xfrm>
        </p:spPr>
        <p:txBody>
          <a:bodyPr/>
          <a:lstStyle/>
          <a:p>
            <a:r>
              <a:rPr lang="it-IT" dirty="0" smtClean="0"/>
              <a:t>Nel seguito alcuni esempi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619672" y="660752"/>
            <a:ext cx="63367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>
                <a:solidFill>
                  <a:srgbClr val="FF0000"/>
                </a:solidFill>
              </a:rPr>
              <a:t>Quindi </a:t>
            </a:r>
            <a:r>
              <a:rPr lang="it-IT" sz="3600" b="1" dirty="0" smtClean="0">
                <a:solidFill>
                  <a:srgbClr val="FF0000"/>
                </a:solidFill>
              </a:rPr>
              <a:t>alta risoluzione spettrale </a:t>
            </a:r>
            <a:r>
              <a:rPr lang="it-IT" sz="3600" dirty="0" smtClean="0">
                <a:solidFill>
                  <a:srgbClr val="FF0000"/>
                </a:solidFill>
              </a:rPr>
              <a:t>unita ad </a:t>
            </a:r>
            <a:r>
              <a:rPr lang="it-IT" sz="3600" b="1" dirty="0" smtClean="0">
                <a:solidFill>
                  <a:srgbClr val="FF0000"/>
                </a:solidFill>
              </a:rPr>
              <a:t>elevato S/N</a:t>
            </a:r>
            <a:r>
              <a:rPr lang="it-IT" sz="3600" dirty="0" smtClean="0">
                <a:solidFill>
                  <a:srgbClr val="FF0000"/>
                </a:solidFill>
              </a:rPr>
              <a:t>, in diverse fasi evolutive (anche stelle relativamente poco evolute, MS) e in diverse  popolazioni stellari (per età, </a:t>
            </a:r>
            <a:r>
              <a:rPr lang="it-IT" sz="3600" dirty="0" err="1" smtClean="0">
                <a:solidFill>
                  <a:srgbClr val="FF0000"/>
                </a:solidFill>
              </a:rPr>
              <a:t>metallicità</a:t>
            </a:r>
            <a:r>
              <a:rPr lang="it-IT" sz="3600" dirty="0" smtClean="0">
                <a:solidFill>
                  <a:srgbClr val="FF0000"/>
                </a:solidFill>
              </a:rPr>
              <a:t>, elio……) </a:t>
            </a:r>
            <a:endParaRPr lang="it-IT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43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281736" y="476672"/>
            <a:ext cx="3250704" cy="944887"/>
          </a:xfrm>
        </p:spPr>
        <p:txBody>
          <a:bodyPr/>
          <a:lstStyle/>
          <a:p>
            <a:r>
              <a:rPr lang="it-IT" dirty="0" smtClean="0"/>
              <a:t>CNO </a:t>
            </a:r>
            <a:r>
              <a:rPr lang="it-IT" dirty="0" err="1" smtClean="0"/>
              <a:t>Cycle</a:t>
            </a:r>
            <a:endParaRPr lang="it-IT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332656"/>
            <a:ext cx="5023575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utc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 rotWithShape="1">
          <a:blip r:embed="rId4"/>
          <a:srcRect l="2301" t="7924" r="3887" b="3583"/>
          <a:stretch/>
        </p:blipFill>
        <p:spPr>
          <a:xfrm>
            <a:off x="4385113" y="2822717"/>
            <a:ext cx="4723391" cy="3990659"/>
          </a:xfrm>
          <a:prstGeom prst="rect">
            <a:avLst/>
          </a:prstGeom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07504" y="3645024"/>
            <a:ext cx="4032448" cy="9448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dirty="0" smtClean="0"/>
              <a:t>Profili di composizione chimica di una </a:t>
            </a:r>
            <a:r>
              <a:rPr lang="it-IT" sz="2400" dirty="0" err="1" smtClean="0"/>
              <a:t>subgiant</a:t>
            </a:r>
            <a:r>
              <a:rPr lang="it-IT" sz="2400" dirty="0" smtClean="0"/>
              <a:t> di 1 M      (poco prima del I </a:t>
            </a:r>
            <a:r>
              <a:rPr lang="it-IT" sz="2400" dirty="0" err="1" smtClean="0"/>
              <a:t>dredge</a:t>
            </a:r>
            <a:r>
              <a:rPr lang="it-IT" sz="2400" dirty="0" smtClean="0"/>
              <a:t> up)</a:t>
            </a:r>
            <a:endParaRPr lang="it-IT" sz="24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899592" y="5157192"/>
            <a:ext cx="25330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aseline="30000" dirty="0" smtClean="0">
                <a:solidFill>
                  <a:srgbClr val="FF0000"/>
                </a:solidFill>
              </a:rPr>
              <a:t>12</a:t>
            </a:r>
            <a:r>
              <a:rPr lang="it-IT" sz="2400" dirty="0" smtClean="0">
                <a:solidFill>
                  <a:srgbClr val="FF0000"/>
                </a:solidFill>
              </a:rPr>
              <a:t>C,</a:t>
            </a:r>
            <a:r>
              <a:rPr lang="it-IT" sz="2400" baseline="30000" dirty="0" smtClean="0">
                <a:solidFill>
                  <a:srgbClr val="FF0000"/>
                </a:solidFill>
              </a:rPr>
              <a:t>13</a:t>
            </a:r>
            <a:r>
              <a:rPr lang="it-IT" sz="2400" dirty="0" smtClean="0">
                <a:solidFill>
                  <a:srgbClr val="FF0000"/>
                </a:solidFill>
              </a:rPr>
              <a:t>C (</a:t>
            </a:r>
            <a:r>
              <a:rPr lang="it-IT" sz="2400" dirty="0" err="1" smtClean="0">
                <a:solidFill>
                  <a:srgbClr val="FF0000"/>
                </a:solidFill>
              </a:rPr>
              <a:t>red</a:t>
            </a:r>
            <a:r>
              <a:rPr lang="it-IT" sz="24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it-IT" sz="2400" baseline="30000" dirty="0" smtClean="0">
                <a:solidFill>
                  <a:srgbClr val="0070C0"/>
                </a:solidFill>
              </a:rPr>
              <a:t>14</a:t>
            </a:r>
            <a:r>
              <a:rPr lang="it-IT" sz="2400" dirty="0" smtClean="0">
                <a:solidFill>
                  <a:srgbClr val="0070C0"/>
                </a:solidFill>
              </a:rPr>
              <a:t>N,</a:t>
            </a:r>
            <a:r>
              <a:rPr lang="it-IT" sz="2400" baseline="30000" dirty="0" smtClean="0">
                <a:solidFill>
                  <a:srgbClr val="0070C0"/>
                </a:solidFill>
              </a:rPr>
              <a:t>15</a:t>
            </a:r>
            <a:r>
              <a:rPr lang="it-IT" sz="2400" dirty="0" smtClean="0">
                <a:solidFill>
                  <a:srgbClr val="0070C0"/>
                </a:solidFill>
              </a:rPr>
              <a:t>CN(blue)</a:t>
            </a:r>
          </a:p>
          <a:p>
            <a:r>
              <a:rPr lang="it-IT" sz="2400" baseline="30000" dirty="0" smtClean="0"/>
              <a:t>16</a:t>
            </a:r>
            <a:r>
              <a:rPr lang="it-IT" sz="2400" dirty="0" smtClean="0"/>
              <a:t>O,</a:t>
            </a:r>
            <a:r>
              <a:rPr lang="it-IT" sz="2400" baseline="30000" dirty="0" smtClean="0"/>
              <a:t>17</a:t>
            </a:r>
            <a:r>
              <a:rPr lang="it-IT" sz="2400" dirty="0"/>
              <a:t>O</a:t>
            </a:r>
            <a:r>
              <a:rPr lang="it-IT" sz="2400" dirty="0" smtClean="0"/>
              <a:t>, </a:t>
            </a:r>
            <a:r>
              <a:rPr lang="it-IT" sz="2400" baseline="30000" dirty="0" smtClean="0"/>
              <a:t>18</a:t>
            </a:r>
            <a:r>
              <a:rPr lang="it-IT" sz="2400" dirty="0"/>
              <a:t>O</a:t>
            </a:r>
            <a:r>
              <a:rPr lang="it-IT" sz="2400" dirty="0" smtClean="0"/>
              <a:t> (</a:t>
            </a:r>
            <a:r>
              <a:rPr lang="it-IT" sz="2400" dirty="0" err="1" smtClean="0"/>
              <a:t>black</a:t>
            </a:r>
            <a:r>
              <a:rPr lang="it-IT" sz="2400" dirty="0" smtClean="0"/>
              <a:t>)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648619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it-IT" baseline="30000" dirty="0" smtClean="0"/>
              <a:t>16</a:t>
            </a:r>
            <a:r>
              <a:rPr lang="it-IT" dirty="0" smtClean="0"/>
              <a:t>O, </a:t>
            </a:r>
            <a:r>
              <a:rPr lang="it-IT" baseline="30000" dirty="0" smtClean="0"/>
              <a:t>17</a:t>
            </a:r>
            <a:r>
              <a:rPr lang="it-IT" dirty="0" smtClean="0"/>
              <a:t>O, </a:t>
            </a:r>
            <a:r>
              <a:rPr lang="it-IT" baseline="30000" dirty="0" smtClean="0"/>
              <a:t>18</a:t>
            </a:r>
            <a:r>
              <a:rPr lang="it-IT" dirty="0" smtClean="0"/>
              <a:t>O in Open Clusters</a:t>
            </a:r>
            <a:endParaRPr 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21" y="1700808"/>
            <a:ext cx="8484127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2195736" y="1052736"/>
            <a:ext cx="50807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 smtClean="0"/>
              <a:t>Red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Giants</a:t>
            </a:r>
            <a:r>
              <a:rPr lang="it-IT" sz="2400" b="1" dirty="0" smtClean="0"/>
              <a:t>, </a:t>
            </a:r>
            <a:r>
              <a:rPr lang="it-IT" sz="2400" dirty="0" smtClean="0"/>
              <a:t>from</a:t>
            </a:r>
            <a:r>
              <a:rPr lang="it-IT" sz="2400" b="1" dirty="0" smtClean="0"/>
              <a:t> </a:t>
            </a:r>
            <a:r>
              <a:rPr lang="it-IT" sz="2400" dirty="0" err="1" smtClean="0"/>
              <a:t>Lebzelter</a:t>
            </a:r>
            <a:r>
              <a:rPr lang="it-IT" sz="2400" dirty="0" smtClean="0"/>
              <a:t> </a:t>
            </a:r>
            <a:r>
              <a:rPr lang="it-IT" sz="2400" dirty="0" smtClean="0"/>
              <a:t>et al. 2015</a:t>
            </a:r>
            <a:endParaRPr lang="it-IT" sz="24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39552" y="5517232"/>
            <a:ext cx="81892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aseline="30000" dirty="0" smtClean="0"/>
              <a:t>16</a:t>
            </a:r>
            <a:r>
              <a:rPr lang="en-US" sz="2400" dirty="0" smtClean="0"/>
              <a:t>O and </a:t>
            </a:r>
            <a:r>
              <a:rPr lang="en-US" sz="2400" baseline="30000" dirty="0" smtClean="0"/>
              <a:t>18</a:t>
            </a:r>
            <a:r>
              <a:rPr lang="en-US" sz="2400" dirty="0"/>
              <a:t>O</a:t>
            </a:r>
            <a:r>
              <a:rPr lang="en-US" sz="2400" dirty="0" smtClean="0"/>
              <a:t> from massive stars (12-25 </a:t>
            </a:r>
            <a:r>
              <a:rPr lang="en-US" sz="2400" dirty="0" err="1" smtClean="0"/>
              <a:t>M</a:t>
            </a:r>
            <a:r>
              <a:rPr lang="en-US" sz="2400" baseline="-25000" dirty="0" err="1" smtClean="0"/>
              <a:t>ʘ</a:t>
            </a:r>
            <a:r>
              <a:rPr lang="en-US" sz="2400" dirty="0" smtClean="0"/>
              <a:t>,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He burning)</a:t>
            </a:r>
          </a:p>
          <a:p>
            <a:r>
              <a:rPr lang="en-US" sz="2400" baseline="30000" dirty="0" smtClean="0"/>
              <a:t>17</a:t>
            </a:r>
            <a:r>
              <a:rPr lang="en-US" sz="2400" dirty="0" smtClean="0"/>
              <a:t>O from massive stars + massive AGB (5-8 </a:t>
            </a:r>
            <a:r>
              <a:rPr lang="en-US" sz="2400" dirty="0" err="1" smtClean="0"/>
              <a:t>M</a:t>
            </a:r>
            <a:r>
              <a:rPr lang="en-US" sz="2400" baseline="-25000" dirty="0" err="1" smtClean="0"/>
              <a:t>ʘ</a:t>
            </a:r>
            <a:r>
              <a:rPr lang="en-US" sz="2400" dirty="0" smtClean="0"/>
              <a:t>, underwent HBB</a:t>
            </a:r>
            <a:r>
              <a:rPr lang="it-IT" sz="2400" dirty="0" smtClean="0"/>
              <a:t>)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80865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089" y="230854"/>
            <a:ext cx="3365375" cy="2694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912600"/>
            <a:ext cx="5688632" cy="3900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933" y="116633"/>
            <a:ext cx="3438147" cy="2736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35496" y="692696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i="1" dirty="0" smtClean="0">
                <a:solidFill>
                  <a:srgbClr val="FF0000"/>
                </a:solidFill>
              </a:rPr>
              <a:t>Model </a:t>
            </a:r>
            <a:r>
              <a:rPr lang="it-IT" b="1" i="1" dirty="0" err="1" smtClean="0">
                <a:solidFill>
                  <a:srgbClr val="FF0000"/>
                </a:solidFill>
              </a:rPr>
              <a:t>predictions</a:t>
            </a:r>
            <a:endParaRPr lang="it-IT" b="1" i="1" dirty="0" smtClean="0">
              <a:solidFill>
                <a:srgbClr val="FF0000"/>
              </a:solidFill>
            </a:endParaRPr>
          </a:p>
          <a:p>
            <a:pPr algn="ctr"/>
            <a:r>
              <a:rPr lang="it-IT" i="1" dirty="0"/>
              <a:t>f</a:t>
            </a:r>
            <a:r>
              <a:rPr lang="it-IT" i="1" dirty="0" smtClean="0"/>
              <a:t>or </a:t>
            </a:r>
            <a:r>
              <a:rPr lang="it-IT" i="1" dirty="0" err="1" smtClean="0"/>
              <a:t>giants</a:t>
            </a:r>
            <a:r>
              <a:rPr lang="it-IT" i="1" dirty="0" smtClean="0"/>
              <a:t> </a:t>
            </a:r>
            <a:r>
              <a:rPr lang="it-IT" i="1" dirty="0" err="1" smtClean="0"/>
              <a:t>after</a:t>
            </a:r>
            <a:r>
              <a:rPr lang="it-IT" i="1" dirty="0" smtClean="0"/>
              <a:t> the I </a:t>
            </a:r>
            <a:r>
              <a:rPr lang="it-IT" i="1" dirty="0" err="1" smtClean="0"/>
              <a:t>dredge</a:t>
            </a:r>
            <a:r>
              <a:rPr lang="it-IT" i="1" dirty="0" smtClean="0"/>
              <a:t> up</a:t>
            </a:r>
            <a:endParaRPr lang="it-IT" i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39552" y="3945830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err="1" smtClean="0">
                <a:solidFill>
                  <a:srgbClr val="FF0000"/>
                </a:solidFill>
              </a:rPr>
              <a:t>G</a:t>
            </a:r>
            <a:r>
              <a:rPr lang="it-IT" b="1" i="1" dirty="0" err="1" smtClean="0"/>
              <a:t>alactic</a:t>
            </a:r>
            <a:r>
              <a:rPr lang="it-IT" b="1" i="1" dirty="0" smtClean="0"/>
              <a:t> </a:t>
            </a:r>
            <a:r>
              <a:rPr lang="it-IT" b="1" i="1" dirty="0" err="1">
                <a:solidFill>
                  <a:srgbClr val="FF0000"/>
                </a:solidFill>
              </a:rPr>
              <a:t>C</a:t>
            </a:r>
            <a:r>
              <a:rPr lang="it-IT" b="1" i="1" dirty="0" err="1" smtClean="0"/>
              <a:t>hemical</a:t>
            </a:r>
            <a:r>
              <a:rPr lang="it-IT" b="1" i="1" dirty="0" smtClean="0"/>
              <a:t> </a:t>
            </a:r>
            <a:r>
              <a:rPr lang="it-IT" b="1" i="1" dirty="0" err="1">
                <a:solidFill>
                  <a:srgbClr val="FF0000"/>
                </a:solidFill>
              </a:rPr>
              <a:t>E</a:t>
            </a:r>
            <a:r>
              <a:rPr lang="it-IT" b="1" i="1" dirty="0" err="1" smtClean="0"/>
              <a:t>volution</a:t>
            </a:r>
            <a:endParaRPr lang="it-IT" b="1" i="1" dirty="0" smtClean="0"/>
          </a:p>
        </p:txBody>
      </p:sp>
    </p:spTree>
    <p:extLst>
      <p:ext uri="{BB962C8B-B14F-4D97-AF65-F5344CB8AC3E}">
        <p14:creationId xmlns:p14="http://schemas.microsoft.com/office/powerpoint/2010/main" val="46398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35280" cy="14310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 isotopes in (massive) AGB stars:</a:t>
            </a:r>
            <a:br>
              <a:rPr lang="en-US" dirty="0" smtClean="0"/>
            </a:br>
            <a:r>
              <a:rPr lang="en-US" sz="4000" dirty="0" smtClean="0"/>
              <a:t>the first proof of the Hot Bottom Burning.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97" t="22650" r="12481" b="27564"/>
          <a:stretch/>
        </p:blipFill>
        <p:spPr bwMode="auto">
          <a:xfrm>
            <a:off x="251520" y="1810482"/>
            <a:ext cx="5735589" cy="4858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6550680" y="3102059"/>
            <a:ext cx="15872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aseline="30000" dirty="0" smtClean="0"/>
              <a:t>13</a:t>
            </a:r>
            <a:r>
              <a:rPr lang="en-US" sz="2400" dirty="0" smtClean="0"/>
              <a:t>C(</a:t>
            </a:r>
            <a:r>
              <a:rPr lang="en-US" sz="2400" dirty="0" err="1" smtClean="0">
                <a:latin typeface="Symbol" pitchFamily="18" charset="2"/>
              </a:rPr>
              <a:t>a</a:t>
            </a:r>
            <a:r>
              <a:rPr lang="en-US" sz="2400" dirty="0" err="1" smtClean="0"/>
              <a:t>,n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16</a:t>
            </a:r>
            <a:r>
              <a:rPr lang="en-US" sz="2400" dirty="0" smtClean="0"/>
              <a:t>O</a:t>
            </a:r>
            <a:endParaRPr lang="en-US" sz="2400" dirty="0" smtClean="0"/>
          </a:p>
          <a:p>
            <a:pPr algn="ctr"/>
            <a:r>
              <a:rPr lang="en-US" sz="2400" dirty="0" smtClean="0"/>
              <a:t>threshold</a:t>
            </a:r>
            <a:endParaRPr lang="en-US" sz="2400" dirty="0"/>
          </a:p>
        </p:txBody>
      </p:sp>
      <p:cxnSp>
        <p:nvCxnSpPr>
          <p:cNvPr id="5" name="Connettore 2 4"/>
          <p:cNvCxnSpPr/>
          <p:nvPr/>
        </p:nvCxnSpPr>
        <p:spPr>
          <a:xfrm flipH="1">
            <a:off x="5940152" y="3284984"/>
            <a:ext cx="43204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tangolo 5"/>
          <p:cNvSpPr/>
          <p:nvPr/>
        </p:nvSpPr>
        <p:spPr>
          <a:xfrm>
            <a:off x="6480720" y="4964975"/>
            <a:ext cx="22677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M=6</a:t>
            </a:r>
          </a:p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[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Fe/H]=-2.16</a:t>
            </a:r>
          </a:p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[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a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/Fe]=0.5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619672" y="2383000"/>
            <a:ext cx="1924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Conv. </a:t>
            </a:r>
            <a:r>
              <a:rPr lang="en-US" dirty="0" err="1" smtClean="0">
                <a:solidFill>
                  <a:prstClr val="black"/>
                </a:solidFill>
              </a:rPr>
              <a:t>Env</a:t>
            </a:r>
            <a:r>
              <a:rPr lang="en-US" dirty="0" smtClean="0">
                <a:solidFill>
                  <a:prstClr val="black"/>
                </a:solidFill>
              </a:rPr>
              <a:t>. Bottom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984444" y="2094968"/>
            <a:ext cx="1791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H-burning max T 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Connettore 2 8"/>
          <p:cNvCxnSpPr>
            <a:stCxn id="7" idx="2"/>
          </p:cNvCxnSpPr>
          <p:nvPr/>
        </p:nvCxnSpPr>
        <p:spPr>
          <a:xfrm flipH="1">
            <a:off x="2555776" y="2752332"/>
            <a:ext cx="25987" cy="4227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>
            <a:off x="3817606" y="2455008"/>
            <a:ext cx="161173" cy="2973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2754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2866</TotalTime>
  <Words>466</Words>
  <Application>Microsoft Office PowerPoint</Application>
  <PresentationFormat>Presentazione su schermo (4:3)</PresentationFormat>
  <Paragraphs>82</Paragraphs>
  <Slides>14</Slides>
  <Notes>0</Notes>
  <HiddenSlides>0</HiddenSlides>
  <MMClips>1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14</vt:i4>
      </vt:variant>
    </vt:vector>
  </HeadingPairs>
  <TitlesOfParts>
    <vt:vector size="18" baseType="lpstr">
      <vt:lpstr>Tema di Office</vt:lpstr>
      <vt:lpstr>1_Struttura predefinita</vt:lpstr>
      <vt:lpstr>Equation</vt:lpstr>
      <vt:lpstr>Equazione</vt:lpstr>
      <vt:lpstr>Nucleosynthesis with HIRES </vt:lpstr>
      <vt:lpstr>Presentazione standard di PowerPoint</vt:lpstr>
      <vt:lpstr>Cosa vogliamo capire?</vt:lpstr>
      <vt:lpstr>Presentazione standard di PowerPoint</vt:lpstr>
      <vt:lpstr>Nel seguito alcuni esempi</vt:lpstr>
      <vt:lpstr>CNO Cycle</vt:lpstr>
      <vt:lpstr>16O, 17O, 18O in Open Clusters</vt:lpstr>
      <vt:lpstr>Presentazione standard di PowerPoint</vt:lpstr>
      <vt:lpstr>O isotopes in (massive) AGB stars: the first proof of the Hot Bottom Burning.</vt:lpstr>
      <vt:lpstr>14N/15N in Carbon Stars (MW)</vt:lpstr>
      <vt:lpstr>A&gt;60: processi r, s and p</vt:lpstr>
      <vt:lpstr>Eu from s-process</vt:lpstr>
      <vt:lpstr>Xe, Ba</vt:lpstr>
      <vt:lpstr>Nuclear astrophysics LAB in Italia.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HIRES:</dc:title>
  <dc:creator>oscar</dc:creator>
  <cp:lastModifiedBy>oscar</cp:lastModifiedBy>
  <cp:revision>49</cp:revision>
  <dcterms:created xsi:type="dcterms:W3CDTF">2015-06-10T06:01:06Z</dcterms:created>
  <dcterms:modified xsi:type="dcterms:W3CDTF">2015-06-15T07:29:33Z</dcterms:modified>
</cp:coreProperties>
</file>